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424" r:id="rId3"/>
    <p:sldId id="426" r:id="rId4"/>
    <p:sldId id="435" r:id="rId5"/>
    <p:sldId id="480" r:id="rId6"/>
    <p:sldId id="479" r:id="rId7"/>
    <p:sldId id="481" r:id="rId8"/>
    <p:sldId id="437" r:id="rId9"/>
    <p:sldId id="448" r:id="rId10"/>
    <p:sldId id="465" r:id="rId11"/>
    <p:sldId id="482" r:id="rId12"/>
    <p:sldId id="453" r:id="rId13"/>
    <p:sldId id="454" r:id="rId14"/>
    <p:sldId id="485" r:id="rId15"/>
    <p:sldId id="483" r:id="rId16"/>
    <p:sldId id="484" r:id="rId17"/>
    <p:sldId id="486" r:id="rId18"/>
    <p:sldId id="450" r:id="rId19"/>
    <p:sldId id="451" r:id="rId20"/>
    <p:sldId id="471" r:id="rId21"/>
    <p:sldId id="470" r:id="rId22"/>
    <p:sldId id="487" r:id="rId23"/>
    <p:sldId id="459" r:id="rId24"/>
    <p:sldId id="468" r:id="rId25"/>
    <p:sldId id="461" r:id="rId26"/>
    <p:sldId id="478" r:id="rId27"/>
    <p:sldId id="488" r:id="rId28"/>
    <p:sldId id="490" r:id="rId29"/>
    <p:sldId id="456" r:id="rId30"/>
    <p:sldId id="457" r:id="rId31"/>
    <p:sldId id="476" r:id="rId32"/>
    <p:sldId id="467" r:id="rId33"/>
    <p:sldId id="472" r:id="rId34"/>
    <p:sldId id="491" r:id="rId35"/>
    <p:sldId id="494" r:id="rId36"/>
    <p:sldId id="493" r:id="rId37"/>
    <p:sldId id="492" r:id="rId38"/>
    <p:sldId id="477" r:id="rId39"/>
    <p:sldId id="427" r:id="rId40"/>
    <p:sldId id="495" r:id="rId41"/>
    <p:sldId id="496" r:id="rId42"/>
    <p:sldId id="497" r:id="rId4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1FE5F9D-4E78-47E6-87EC-C0D868DE1027}">
          <p14:sldIdLst>
            <p14:sldId id="424"/>
            <p14:sldId id="426"/>
            <p14:sldId id="435"/>
          </p14:sldIdLst>
        </p14:section>
        <p14:section name="WP Plugins - Concepts" id="{3FE49D5C-3F06-4F4D-B658-41322223D100}">
          <p14:sldIdLst>
            <p14:sldId id="480"/>
            <p14:sldId id="479"/>
            <p14:sldId id="481"/>
          </p14:sldIdLst>
        </p14:section>
        <p14:section name="WP Sliders" id="{AECFDD44-C66D-4670-BF03-A942FEC18DB3}">
          <p14:sldIdLst>
            <p14:sldId id="437"/>
            <p14:sldId id="448"/>
            <p14:sldId id="465"/>
            <p14:sldId id="482"/>
          </p14:sldIdLst>
        </p14:section>
        <p14:section name="WP Forms" id="{7E7783BC-6004-4D7D-BC51-82ED19F27072}">
          <p14:sldIdLst>
            <p14:sldId id="453"/>
            <p14:sldId id="454"/>
            <p14:sldId id="485"/>
            <p14:sldId id="483"/>
            <p14:sldId id="484"/>
            <p14:sldId id="486"/>
          </p14:sldIdLst>
        </p14:section>
        <p14:section name="WP Polls" id="{98CACAF1-DA70-494D-9AC2-BC7A39573D46}">
          <p14:sldIdLst>
            <p14:sldId id="450"/>
            <p14:sldId id="451"/>
          </p14:sldIdLst>
        </p14:section>
        <p14:section name="WP Photo Gallery" id="{3C01AC2E-9726-437B-B007-DE8D8AD75A30}">
          <p14:sldIdLst>
            <p14:sldId id="471"/>
            <p14:sldId id="470"/>
            <p14:sldId id="487"/>
          </p14:sldIdLst>
        </p14:section>
        <p14:section name="WP Forum" id="{8B8A4C37-A7D9-4A6A-9E21-09CEDB9E0E36}">
          <p14:sldIdLst>
            <p14:sldId id="459"/>
            <p14:sldId id="468"/>
            <p14:sldId id="461"/>
            <p14:sldId id="478"/>
          </p14:sldIdLst>
        </p14:section>
        <p14:section name="WP eCommerce" id="{2831458D-C564-471D-8B22-A3B7542B2826}">
          <p14:sldIdLst>
            <p14:sldId id="488"/>
            <p14:sldId id="490"/>
          </p14:sldIdLst>
        </p14:section>
        <p14:section name="WP SEO" id="{EE729AE0-A21F-4BBF-BDC5-7639D544DD74}">
          <p14:sldIdLst>
            <p14:sldId id="456"/>
            <p14:sldId id="457"/>
          </p14:sldIdLst>
        </p14:section>
        <p14:section name="WP Polylang" id="{EE442A0A-8EA9-4688-B44F-3D7CB2B85E36}">
          <p14:sldIdLst>
            <p14:sldId id="476"/>
            <p14:sldId id="467"/>
            <p14:sldId id="472"/>
          </p14:sldIdLst>
        </p14:section>
        <p14:section name="Other Plugins" id="{E5965406-497D-4AFE-BAC1-380B1A8F27EC}">
          <p14:sldIdLst>
            <p14:sldId id="491"/>
            <p14:sldId id="494"/>
            <p14:sldId id="493"/>
            <p14:sldId id="492"/>
            <p14:sldId id="477"/>
          </p14:sldIdLst>
        </p14:section>
        <p14:section name="Conclusion" id="{668BD41B-DB1B-4096-BB58-0C25E7CEA892}">
          <p14:sldIdLst>
            <p14:sldId id="427"/>
            <p14:sldId id="495"/>
            <p14:sldId id="496"/>
            <p14:sldId id="4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4B0F0"/>
    <a:srgbClr val="00B0F0"/>
    <a:srgbClr val="F0A22E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33" autoAdjust="0"/>
  </p:normalViewPr>
  <p:slideViewPr>
    <p:cSldViewPr>
      <p:cViewPr>
        <p:scale>
          <a:sx n="66" d="100"/>
          <a:sy n="66" d="100"/>
        </p:scale>
        <p:origin x="1332" y="45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975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834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0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8012" y="4953000"/>
            <a:ext cx="109728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8012" y="5754968"/>
            <a:ext cx="109728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10000" b="1" dirty="0">
                <a:solidFill>
                  <a:srgbClr val="F3BE60"/>
                </a:solidFill>
              </a:rPr>
              <a:t>Questions?</a:t>
            </a:r>
            <a:endParaRPr lang="en-US" sz="100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6597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716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hyperlink" Target="https://revolution.themepunch.com/wordpress-header-image/" TargetMode="External"/><Relationship Id="rId7" Type="http://schemas.openxmlformats.org/officeDocument/2006/relationships/hyperlink" Target="https://revolution.themepunch.com/best-wordpress-slider-plugin-2016/" TargetMode="External"/><Relationship Id="rId2" Type="http://schemas.openxmlformats.org/officeDocument/2006/relationships/hyperlink" Target="https://revolution.themepunch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volution.themepunch.com/wordpress-newsletter-signup/" TargetMode="External"/><Relationship Id="rId5" Type="http://schemas.openxmlformats.org/officeDocument/2006/relationships/hyperlink" Target="https://revolution.themepunch.com/snow-effect-add-on/" TargetMode="External"/><Relationship Id="rId4" Type="http://schemas.openxmlformats.org/officeDocument/2006/relationships/hyperlink" Target="https://revolution.themepunch.com/wordpress-double-exposure-effect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calderaforms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hyperlink" Target="https://bbpress.org/forums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x.bbpress.org/features/shortcodes/" TargetMode="External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docs.woocommerce.com/document/woocommerce-guided-tour-video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wordpress.org/plugins/tm-timeline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wordpress.org/plugins/blog-designer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wordpress.org/plugins/all-in-one-wp-migr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press.org/plugins/wp-super-cache/" TargetMode="External"/><Relationship Id="rId2" Type="http://schemas.openxmlformats.org/officeDocument/2006/relationships/hyperlink" Target="https://wordpress.org/plugins/hyper-cache-extended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ordpress.org/plugins/nktagcloud/" TargetMode="External"/><Relationship Id="rId4" Type="http://schemas.openxmlformats.org/officeDocument/2006/relationships/hyperlink" Target="https://wordpress.org/plugins/widget-context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9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ordpress-basics" TargetMode="External"/><Relationship Id="rId7" Type="http://schemas.openxmlformats.org/officeDocument/2006/relationships/image" Target="../media/image9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93.png"/><Relationship Id="rId5" Type="http://schemas.openxmlformats.org/officeDocument/2006/relationships/image" Target="../media/image90.png"/><Relationship Id="rId15" Type="http://schemas.openxmlformats.org/officeDocument/2006/relationships/image" Target="../media/image9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9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92.png"/><Relationship Id="rId14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hyperlink" Target="https://softuni.org/" TargetMode="External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99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oftuni.bg/forum" TargetMode="External"/><Relationship Id="rId11" Type="http://schemas.openxmlformats.org/officeDocument/2006/relationships/hyperlink" Target="http://softuni.bg/" TargetMode="External"/><Relationship Id="rId5" Type="http://schemas.openxmlformats.org/officeDocument/2006/relationships/hyperlink" Target="https://facebook.com/SoftwareUniversity" TargetMode="External"/><Relationship Id="rId10" Type="http://schemas.openxmlformats.org/officeDocument/2006/relationships/image" Target="../media/image101.png"/><Relationship Id="rId4" Type="http://schemas.openxmlformats.org/officeDocument/2006/relationships/hyperlink" Target="https://www.softuni.org/" TargetMode="External"/><Relationship Id="rId9" Type="http://schemas.openxmlformats.org/officeDocument/2006/relationships/image" Target="../media/image100.png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ordpress.org/plugi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2212" y="381000"/>
            <a:ext cx="7744251" cy="1250064"/>
          </a:xfrm>
        </p:spPr>
        <p:txBody>
          <a:bodyPr>
            <a:normAutofit/>
          </a:bodyPr>
          <a:lstStyle/>
          <a:p>
            <a:r>
              <a:rPr lang="en-US" dirty="0"/>
              <a:t>WordPress Plugins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2212" y="1660499"/>
            <a:ext cx="7744251" cy="17896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Popular WP Plugins: Sliders, Forms, Contacts, SEO, Forum, Photo Gallery, e-Commerce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757298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227197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632324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972845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964641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5286023" y="3767806"/>
            <a:ext cx="1616083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WordPress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Plugins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397580" y="3733800"/>
            <a:ext cx="5070088" cy="2590800"/>
            <a:chOff x="6397580" y="3733800"/>
            <a:chExt cx="5070088" cy="25908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23896" y="3733800"/>
              <a:ext cx="3943772" cy="2590800"/>
            </a:xfrm>
            <a:prstGeom prst="rect">
              <a:avLst/>
            </a:prstGeom>
          </p:spPr>
        </p:pic>
        <p:pic>
          <p:nvPicPr>
            <p:cNvPr id="14" name="Picture 2" descr="Свързано изображение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580" y="4419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9863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Autofit/>
          </a:bodyPr>
          <a:lstStyle/>
          <a:p>
            <a:r>
              <a:rPr lang="en-US" sz="3200" dirty="0"/>
              <a:t>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Slider Revolution</a:t>
            </a:r>
            <a:r>
              <a:rPr lang="en-US" sz="3200" dirty="0"/>
              <a:t>" is powerful slider plugin</a:t>
            </a:r>
          </a:p>
          <a:p>
            <a:r>
              <a:rPr lang="en-US" sz="3200" dirty="0"/>
              <a:t>Paid product, comes with some WP themes</a:t>
            </a:r>
          </a:p>
          <a:p>
            <a:pPr lvl="1"/>
            <a:r>
              <a:rPr lang="en-US" sz="2900" dirty="0">
                <a:hlinkClick r:id="rId2"/>
              </a:rPr>
              <a:t>https://revolution.themepunch.com</a:t>
            </a:r>
            <a:endParaRPr lang="en-US" sz="2900" dirty="0"/>
          </a:p>
          <a:p>
            <a:pPr>
              <a:spcAft>
                <a:spcPts val="0"/>
              </a:spcAft>
            </a:pPr>
            <a:r>
              <a:rPr lang="en-US" sz="3200" dirty="0"/>
              <a:t>Examples:</a:t>
            </a:r>
          </a:p>
          <a:p>
            <a:pPr lvl="1"/>
            <a:r>
              <a:rPr lang="en-US" sz="2900" dirty="0">
                <a:hlinkClick r:id="rId3"/>
              </a:rPr>
              <a:t>https://revolution.themepunch.com/wordpress-header-image/</a:t>
            </a:r>
            <a:endParaRPr lang="en-US" sz="2900" dirty="0"/>
          </a:p>
          <a:p>
            <a:pPr lvl="1"/>
            <a:r>
              <a:rPr lang="en-US" sz="2900" dirty="0">
                <a:hlinkClick r:id="rId4"/>
              </a:rPr>
              <a:t>https://revolution.themepunch.com/wordpress-double-exposure-effect/</a:t>
            </a:r>
            <a:endParaRPr lang="en-US" sz="2900" dirty="0"/>
          </a:p>
          <a:p>
            <a:pPr lvl="1"/>
            <a:r>
              <a:rPr lang="en-US" sz="2900" dirty="0">
                <a:hlinkClick r:id="rId5"/>
              </a:rPr>
              <a:t>https://revolution.themepunch.com/snow-effect-add-on/</a:t>
            </a:r>
            <a:endParaRPr lang="en-US" sz="2900" dirty="0"/>
          </a:p>
          <a:p>
            <a:pPr lvl="1"/>
            <a:r>
              <a:rPr lang="en-US" sz="2900" dirty="0">
                <a:hlinkClick r:id="rId6"/>
              </a:rPr>
              <a:t>https://revolution.themepunch.com/wordpress-newsletter-signup/</a:t>
            </a:r>
            <a:endParaRPr lang="en-US" sz="2900" dirty="0"/>
          </a:p>
          <a:p>
            <a:pPr lvl="1"/>
            <a:r>
              <a:rPr lang="en-US" sz="2900" dirty="0">
                <a:hlinkClick r:id="rId7"/>
              </a:rPr>
              <a:t>https://revolution.themepunch.com/best-wordpress-slider-plugin-2016/</a:t>
            </a:r>
            <a:endParaRPr lang="en-US" sz="29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Slider Revolution</a:t>
            </a:r>
          </a:p>
        </p:txBody>
      </p:sp>
      <p:pic>
        <p:nvPicPr>
          <p:cNvPr id="1026" name="Picture 2" descr="Image result for slider revoluti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789" y="198580"/>
            <a:ext cx="3856682" cy="290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42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800600"/>
            <a:ext cx="10972800" cy="820600"/>
          </a:xfrm>
        </p:spPr>
        <p:txBody>
          <a:bodyPr/>
          <a:lstStyle/>
          <a:p>
            <a:r>
              <a:rPr lang="en-US" dirty="0"/>
              <a:t>WordPress Forms Plugins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8012" y="5678768"/>
            <a:ext cx="10972800" cy="719034"/>
          </a:xfrm>
        </p:spPr>
        <p:txBody>
          <a:bodyPr/>
          <a:lstStyle/>
          <a:p>
            <a:r>
              <a:rPr lang="en-US" dirty="0"/>
              <a:t>Contact Form 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402" y="1447800"/>
            <a:ext cx="9304020" cy="295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25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form in "Contact Form 7"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Form 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30" y="2069137"/>
            <a:ext cx="2286319" cy="186716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730" y="2483212"/>
            <a:ext cx="4142751" cy="14543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739" y="5372316"/>
            <a:ext cx="3886742" cy="11526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30" y="4225678"/>
            <a:ext cx="5554102" cy="15207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59" y="1258612"/>
            <a:ext cx="2908553" cy="527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2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 Anti-Spam Capture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reCAPTCHA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295400"/>
            <a:ext cx="8294121" cy="359960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012" y="3352800"/>
            <a:ext cx="5887661" cy="282998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409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284999" cy="5570355"/>
          </a:xfrm>
        </p:spPr>
        <p:txBody>
          <a:bodyPr>
            <a:normAutofit/>
          </a:bodyPr>
          <a:lstStyle/>
          <a:p>
            <a:r>
              <a:rPr lang="en-US" dirty="0"/>
              <a:t>Sending emails from WordPress requires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mail server </a:t>
            </a:r>
            <a:r>
              <a:rPr lang="en-US" dirty="0"/>
              <a:t>(SMTP)</a:t>
            </a:r>
          </a:p>
          <a:p>
            <a:pPr lvl="1"/>
            <a:r>
              <a:rPr lang="en-US" dirty="0"/>
              <a:t>Hosting companies provide SMTP server with your account</a:t>
            </a:r>
          </a:p>
          <a:p>
            <a:pPr lvl="1"/>
            <a:r>
              <a:rPr lang="en-US" dirty="0"/>
              <a:t>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XAMPP</a:t>
            </a:r>
            <a:r>
              <a:rPr lang="en-US" dirty="0"/>
              <a:t> you need to setup a local SMTP (e.g. Mercury)</a:t>
            </a:r>
          </a:p>
          <a:p>
            <a:r>
              <a:rPr lang="en-US" dirty="0"/>
              <a:t>Beware: emails may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get lost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E.g. get marked as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SPAM</a:t>
            </a:r>
            <a:r>
              <a:rPr lang="en-US" dirty="0"/>
              <a:t>" or just don't arrive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Form 7 &amp; Mail Setup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649" y="220972"/>
            <a:ext cx="5138822" cy="2450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281" y="2895600"/>
            <a:ext cx="3547085" cy="360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9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Contact Form 7 submissions in the WordPress database</a:t>
            </a:r>
          </a:p>
          <a:p>
            <a:pPr lvl="1"/>
            <a:r>
              <a:rPr lang="en-US" dirty="0"/>
              <a:t>Install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Contact Form Advanced Database</a:t>
            </a:r>
            <a:r>
              <a:rPr lang="en-US" dirty="0"/>
              <a:t>" plugin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for Contact Form 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36" y="2817424"/>
            <a:ext cx="11080751" cy="335477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3603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Caldera Forms – </a:t>
            </a:r>
            <a:r>
              <a:rPr lang="en-US" dirty="0">
                <a:hlinkClick r:id="rId2"/>
              </a:rPr>
              <a:t>https://calderaforms.com</a:t>
            </a:r>
            <a:endParaRPr lang="en-US" dirty="0"/>
          </a:p>
          <a:p>
            <a:r>
              <a:rPr lang="en-US" dirty="0"/>
              <a:t>Visual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interactive form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builder </a:t>
            </a:r>
            <a:r>
              <a:rPr lang="en-US" dirty="0"/>
              <a:t>WP plug-in</a:t>
            </a:r>
          </a:p>
          <a:p>
            <a:pPr lvl="1"/>
            <a:r>
              <a:rPr lang="en-US" dirty="0"/>
              <a:t>Very powerful</a:t>
            </a:r>
          </a:p>
          <a:p>
            <a:pPr lvl="1"/>
            <a:r>
              <a:rPr lang="en-US" dirty="0"/>
              <a:t>Many controls</a:t>
            </a:r>
          </a:p>
          <a:p>
            <a:r>
              <a:rPr lang="en-US" dirty="0"/>
              <a:t>Collected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 data</a:t>
            </a:r>
          </a:p>
          <a:p>
            <a:pPr lvl="1"/>
            <a:r>
              <a:rPr lang="en-US" dirty="0"/>
              <a:t>Sent by email</a:t>
            </a:r>
          </a:p>
          <a:p>
            <a:pPr lvl="1"/>
            <a:r>
              <a:rPr lang="en-US" dirty="0"/>
              <a:t>Stored in the DB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Caldera Forms – Form Builder for WP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612" y="2144545"/>
            <a:ext cx="6529269" cy="418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7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5504000"/>
            <a:ext cx="10972800" cy="820600"/>
          </a:xfrm>
        </p:spPr>
        <p:txBody>
          <a:bodyPr/>
          <a:lstStyle/>
          <a:p>
            <a:r>
              <a:rPr lang="en-US" dirty="0"/>
              <a:t>WordPress Polls (Vote for a Question)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107" y="1143000"/>
            <a:ext cx="5798610" cy="396629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57718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YOP Poll</a:t>
            </a:r>
            <a:r>
              <a:rPr lang="en-US" dirty="0"/>
              <a:t>"</a:t>
            </a:r>
            <a:r>
              <a:rPr lang="bg-BG" dirty="0"/>
              <a:t> </a:t>
            </a:r>
            <a:r>
              <a:rPr lang="en-US" dirty="0"/>
              <a:t>plugin: create polls inside your WP site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YOP Poll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41" y="2037875"/>
            <a:ext cx="6378471" cy="436292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649" y="2743200"/>
            <a:ext cx="7522763" cy="334807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954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876800"/>
            <a:ext cx="10972800" cy="820600"/>
          </a:xfrm>
        </p:spPr>
        <p:txBody>
          <a:bodyPr/>
          <a:lstStyle/>
          <a:p>
            <a:r>
              <a:rPr lang="en-US" noProof="1"/>
              <a:t>NextGEN</a:t>
            </a:r>
            <a:r>
              <a:rPr lang="en-GB" dirty="0"/>
              <a:t> Gallery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Embed Photo Galleries in WordPress Sites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2" y="972567"/>
            <a:ext cx="5878024" cy="3434156"/>
          </a:xfrm>
          <a:prstGeom prst="round2DiagRect">
            <a:avLst>
              <a:gd name="adj1" fmla="val 12863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2350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sz="3200" dirty="0"/>
              <a:t>WordPress Plugins – Concepts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en-US" sz="3200" dirty="0"/>
              <a:t>Popular WordPress Plugins</a:t>
            </a:r>
          </a:p>
          <a:p>
            <a:pPr marL="761947" lvl="2" indent="-457200">
              <a:lnSpc>
                <a:spcPct val="115000"/>
              </a:lnSpc>
              <a:buClr>
                <a:srgbClr val="F2B254"/>
              </a:buClr>
              <a:buSzPct val="100000"/>
            </a:pPr>
            <a:r>
              <a:rPr lang="en-US" dirty="0"/>
              <a:t>Sliders</a:t>
            </a:r>
          </a:p>
          <a:p>
            <a:pPr marL="761947" lvl="2" indent="-457200">
              <a:lnSpc>
                <a:spcPct val="115000"/>
              </a:lnSpc>
              <a:buClr>
                <a:srgbClr val="F2B254"/>
              </a:buClr>
              <a:buSzPct val="100000"/>
            </a:pPr>
            <a:r>
              <a:rPr lang="en-US" dirty="0"/>
              <a:t>Forms</a:t>
            </a:r>
          </a:p>
          <a:p>
            <a:pPr marL="761947" lvl="2" indent="-457200">
              <a:lnSpc>
                <a:spcPct val="115000"/>
              </a:lnSpc>
              <a:buClr>
                <a:srgbClr val="F2B254"/>
              </a:buClr>
              <a:buSzPct val="100000"/>
            </a:pPr>
            <a:r>
              <a:rPr lang="en-US" dirty="0"/>
              <a:t>Polls</a:t>
            </a:r>
          </a:p>
          <a:p>
            <a:pPr marL="761947" lvl="2" indent="-457200">
              <a:lnSpc>
                <a:spcPct val="115000"/>
              </a:lnSpc>
              <a:buClr>
                <a:srgbClr val="F2B254"/>
              </a:buClr>
              <a:buSzPct val="100000"/>
            </a:pPr>
            <a:r>
              <a:rPr lang="en-US" dirty="0"/>
              <a:t>Photo Galleries</a:t>
            </a:r>
          </a:p>
          <a:p>
            <a:pPr marL="761947" lvl="2" indent="-457200">
              <a:lnSpc>
                <a:spcPct val="115000"/>
              </a:lnSpc>
              <a:buClr>
                <a:srgbClr val="F2B254"/>
              </a:buClr>
              <a:buSzPct val="100000"/>
            </a:pPr>
            <a:r>
              <a:rPr lang="en-US" dirty="0"/>
              <a:t>Forums</a:t>
            </a:r>
          </a:p>
          <a:p>
            <a:pPr marL="761947" lvl="2" indent="-457200">
              <a:lnSpc>
                <a:spcPct val="115000"/>
              </a:lnSpc>
              <a:buClr>
                <a:srgbClr val="F2B254"/>
              </a:buClr>
              <a:buSzPct val="100000"/>
            </a:pPr>
            <a:r>
              <a:rPr lang="en-US" dirty="0"/>
              <a:t>E-Commerce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848" y="1442961"/>
            <a:ext cx="3394364" cy="4376786"/>
          </a:xfrm>
          <a:prstGeom prst="rect">
            <a:avLst/>
          </a:prstGeom>
        </p:spPr>
      </p:pic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7182" y="2281555"/>
            <a:ext cx="2272230" cy="22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019" y="480904"/>
            <a:ext cx="1736393" cy="17363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3012" y="2588655"/>
            <a:ext cx="3352800" cy="2028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1947" lvl="2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prstClr val="white"/>
                </a:solidFill>
              </a:rPr>
              <a:t>SEO</a:t>
            </a:r>
          </a:p>
          <a:p>
            <a:pPr marL="761947" lvl="2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000" dirty="0"/>
              <a:t>Multilingual</a:t>
            </a:r>
          </a:p>
          <a:p>
            <a:pPr marL="761947" lvl="2" indent="-4572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prstClr val="white"/>
                </a:solidFill>
              </a:rPr>
              <a:t>Others</a:t>
            </a:r>
          </a:p>
        </p:txBody>
      </p:sp>
      <p:pic>
        <p:nvPicPr>
          <p:cNvPr id="1026" name="Picture 2" descr="Свързано изображение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44" y="4572000"/>
            <a:ext cx="1967975" cy="196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15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NextGEN</a:t>
            </a:r>
            <a:r>
              <a:rPr lang="en-GB" dirty="0"/>
              <a:t> Gallery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45" y="1143000"/>
            <a:ext cx="5866543" cy="18139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26" y="1166047"/>
            <a:ext cx="1876979" cy="1790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271" y="3593666"/>
            <a:ext cx="5524928" cy="26919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012" y="2520964"/>
            <a:ext cx="4032333" cy="2355836"/>
          </a:xfrm>
          <a:prstGeom prst="roundRect">
            <a:avLst>
              <a:gd name="adj" fmla="val 7426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ight Arrow 12"/>
          <p:cNvSpPr/>
          <p:nvPr/>
        </p:nvSpPr>
        <p:spPr>
          <a:xfrm>
            <a:off x="2689338" y="1723195"/>
            <a:ext cx="661874" cy="580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4" name="Right Arrow 13"/>
          <p:cNvSpPr/>
          <p:nvPr/>
        </p:nvSpPr>
        <p:spPr>
          <a:xfrm>
            <a:off x="2689338" y="4672658"/>
            <a:ext cx="661874" cy="580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612" y="3554683"/>
            <a:ext cx="1872619" cy="276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3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holding Galleries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87"/>
          <a:stretch/>
        </p:blipFill>
        <p:spPr>
          <a:xfrm>
            <a:off x="1540248" y="1298863"/>
            <a:ext cx="8786538" cy="4953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8769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60197" y="4876800"/>
            <a:ext cx="9068430" cy="820600"/>
          </a:xfrm>
        </p:spPr>
        <p:txBody>
          <a:bodyPr/>
          <a:lstStyle/>
          <a:p>
            <a:r>
              <a:rPr lang="en-US" dirty="0"/>
              <a:t>bbPress Plugin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560197" y="5754968"/>
            <a:ext cx="9068430" cy="719034"/>
          </a:xfrm>
        </p:spPr>
        <p:txBody>
          <a:bodyPr/>
          <a:lstStyle/>
          <a:p>
            <a:r>
              <a:rPr lang="en-US" dirty="0"/>
              <a:t>Creating Forums in WordPress Sites</a:t>
            </a:r>
          </a:p>
        </p:txBody>
      </p:sp>
      <p:pic>
        <p:nvPicPr>
          <p:cNvPr id="1026" name="Picture 2" descr="Свързано изображение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785" y="1447800"/>
            <a:ext cx="7825253" cy="2981052"/>
          </a:xfrm>
          <a:prstGeom prst="roundRect">
            <a:avLst>
              <a:gd name="adj" fmla="val 27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23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Install the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bbPress</a:t>
            </a:r>
            <a:r>
              <a:rPr lang="en-US" dirty="0"/>
              <a:t>" plugin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Create "Forum"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page</a:t>
            </a:r>
            <a:r>
              <a:rPr lang="en-US" dirty="0"/>
              <a:t> and put the forum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short code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bbPress</a:t>
            </a:r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64" y="1976792"/>
            <a:ext cx="1905266" cy="155279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068" y="1905000"/>
            <a:ext cx="5055890" cy="16055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955" y="2304053"/>
            <a:ext cx="3204467" cy="7607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64" y="4572000"/>
            <a:ext cx="2302628" cy="148711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4008" y="4572000"/>
            <a:ext cx="2741239" cy="149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763" y="4708694"/>
            <a:ext cx="4966423" cy="123486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90756" y="6203867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>
                <a:hlinkClick r:id="rId8"/>
              </a:rPr>
              <a:t>https://codex.bbpress.org/features/shortcodes/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27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new forum in </a:t>
            </a:r>
            <a:r>
              <a:rPr lang="en-US" noProof="1"/>
              <a:t>bbPress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bbPress Forum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26" y="1836688"/>
            <a:ext cx="2286319" cy="1486107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359" y="1828800"/>
            <a:ext cx="4877453" cy="1493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826" y="3694023"/>
            <a:ext cx="1905266" cy="27626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359" y="3894057"/>
            <a:ext cx="4877453" cy="223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57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0413" y="5867400"/>
            <a:ext cx="11804822" cy="685800"/>
          </a:xfrm>
        </p:spPr>
        <p:txBody>
          <a:bodyPr/>
          <a:lstStyle/>
          <a:p>
            <a:r>
              <a:rPr lang="en-US" dirty="0"/>
              <a:t>No easy way to change the UI theme (need to edit the CSS)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Customize the </a:t>
            </a:r>
            <a:r>
              <a:rPr lang="en-US" noProof="1"/>
              <a:t>bbPress</a:t>
            </a:r>
            <a:r>
              <a:rPr lang="en-GB" dirty="0"/>
              <a:t> Forum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1" y="1367204"/>
            <a:ext cx="11125202" cy="419539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923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955998"/>
            <a:ext cx="10972800" cy="820600"/>
          </a:xfrm>
        </p:spPr>
        <p:txBody>
          <a:bodyPr/>
          <a:lstStyle/>
          <a:p>
            <a:r>
              <a:rPr lang="en-US" dirty="0"/>
              <a:t>eCommerce Plugins for WP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8012" y="5834166"/>
            <a:ext cx="10972800" cy="719034"/>
          </a:xfrm>
        </p:spPr>
        <p:txBody>
          <a:bodyPr/>
          <a:lstStyle/>
          <a:p>
            <a:r>
              <a:rPr lang="en-US" noProof="1"/>
              <a:t>wooCommerce</a:t>
            </a:r>
          </a:p>
        </p:txBody>
      </p:sp>
      <p:pic>
        <p:nvPicPr>
          <p:cNvPr id="2050" name="Picture 2" descr="Резултат с изображение за wooCommer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514" y="1145998"/>
            <a:ext cx="7091795" cy="3550227"/>
          </a:xfrm>
          <a:prstGeom prst="roundRect">
            <a:avLst>
              <a:gd name="adj" fmla="val 82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676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4648200"/>
            <a:ext cx="11804822" cy="1920876"/>
          </a:xfrm>
        </p:spPr>
        <p:txBody>
          <a:bodyPr>
            <a:normAutofit/>
          </a:bodyPr>
          <a:lstStyle/>
          <a:p>
            <a:r>
              <a:rPr lang="en-US" dirty="0"/>
              <a:t>Watch the </a:t>
            </a:r>
            <a:r>
              <a:rPr lang="en-US" noProof="1"/>
              <a:t>wooCommerce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 guide</a:t>
            </a:r>
            <a:r>
              <a:rPr lang="en-US" dirty="0"/>
              <a:t> as a start</a:t>
            </a:r>
          </a:p>
          <a:p>
            <a:pPr lvl="1"/>
            <a:r>
              <a:rPr lang="en-US" dirty="0">
                <a:hlinkClick r:id="rId2"/>
              </a:rPr>
              <a:t>https://docs.woocommerce.com/document/woocommerce-guided-tour-videos/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wooCommerce – the #1 e-commerce for WP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1219200"/>
            <a:ext cx="5742930" cy="3158002"/>
          </a:xfrm>
          <a:prstGeom prst="roundRect">
            <a:avLst>
              <a:gd name="adj" fmla="val 980"/>
            </a:avLst>
          </a:prstGeom>
        </p:spPr>
      </p:pic>
      <p:pic>
        <p:nvPicPr>
          <p:cNvPr id="3076" name="Picture 4" descr="Резултат с изображение за wooCommerce shopping c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499" y="1219200"/>
            <a:ext cx="5337935" cy="3158002"/>
          </a:xfrm>
          <a:prstGeom prst="roundRect">
            <a:avLst>
              <a:gd name="adj" fmla="val 98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03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876800"/>
            <a:ext cx="10972800" cy="820600"/>
          </a:xfrm>
        </p:spPr>
        <p:txBody>
          <a:bodyPr/>
          <a:lstStyle/>
          <a:p>
            <a:r>
              <a:rPr lang="en-US" dirty="0"/>
              <a:t>WordPress SEO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WordPress SEO Plugin</a:t>
            </a:r>
          </a:p>
        </p:txBody>
      </p:sp>
      <p:pic>
        <p:nvPicPr>
          <p:cNvPr id="1028" name="Picture 4" descr="https://gliffen.com/wp-content/uploads/2016/09/wordpress-seo-yoas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2812" y="1066800"/>
            <a:ext cx="6294406" cy="1887453"/>
          </a:xfrm>
          <a:prstGeom prst="roundRect">
            <a:avLst>
              <a:gd name="adj" fmla="val 275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4379">
            <a:off x="747718" y="699539"/>
            <a:ext cx="4178986" cy="3867672"/>
          </a:xfrm>
          <a:prstGeom prst="roundRect">
            <a:avLst>
              <a:gd name="adj" fmla="val 933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27525">
            <a:off x="5430607" y="2692683"/>
            <a:ext cx="4734280" cy="1886484"/>
          </a:xfrm>
          <a:prstGeom prst="roundRect">
            <a:avLst>
              <a:gd name="adj" fmla="val 3241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7432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SEO Plugins: </a:t>
            </a:r>
            <a:r>
              <a:rPr lang="en-US" noProof="1"/>
              <a:t>Yoast</a:t>
            </a:r>
            <a:r>
              <a:rPr lang="en-US" dirty="0"/>
              <a:t> SEO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52" y="2954947"/>
            <a:ext cx="7568302" cy="336786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591" y="1448906"/>
            <a:ext cx="2598421" cy="2122044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36852" y="1143000"/>
            <a:ext cx="5191560" cy="2725736"/>
          </a:xfrm>
          <a:prstGeom prst="roundRect">
            <a:avLst>
              <a:gd name="adj" fmla="val 139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532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#web-basics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724400"/>
            <a:ext cx="10972800" cy="820600"/>
          </a:xfrm>
        </p:spPr>
        <p:txBody>
          <a:bodyPr/>
          <a:lstStyle/>
          <a:p>
            <a:r>
              <a:rPr lang="en-GB" dirty="0"/>
              <a:t>Multi-Language WP Plugins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8012" y="5678768"/>
            <a:ext cx="10972800" cy="719034"/>
          </a:xfrm>
        </p:spPr>
        <p:txBody>
          <a:bodyPr/>
          <a:lstStyle/>
          <a:p>
            <a:r>
              <a:rPr lang="en-US" dirty="0"/>
              <a:t>The "</a:t>
            </a:r>
            <a:r>
              <a:rPr lang="en-US" noProof="1"/>
              <a:t>Polylang</a:t>
            </a:r>
            <a:r>
              <a:rPr lang="en-US" dirty="0"/>
              <a:t>" Plugin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92" y="1524000"/>
            <a:ext cx="6580789" cy="2672135"/>
          </a:xfrm>
          <a:prstGeom prst="rect">
            <a:avLst/>
          </a:prstGeom>
        </p:spPr>
      </p:pic>
      <p:pic>
        <p:nvPicPr>
          <p:cNvPr id="1026" name="Picture 2" descr="Свързано изображени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77" y="1524000"/>
            <a:ext cx="2672135" cy="267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7756607" y="2577608"/>
            <a:ext cx="637844" cy="564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17785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456199" cy="5486034"/>
          </a:xfrm>
        </p:spPr>
        <p:txBody>
          <a:bodyPr>
            <a:normAutofit/>
          </a:bodyPr>
          <a:lstStyle/>
          <a:p>
            <a:r>
              <a:rPr lang="en-US" dirty="0"/>
              <a:t>Install and</a:t>
            </a:r>
            <a:br>
              <a:rPr lang="en-US" dirty="0"/>
            </a:br>
            <a:r>
              <a:rPr lang="en-US" dirty="0"/>
              <a:t>activate the</a:t>
            </a:r>
            <a:br>
              <a:rPr lang="en-US" dirty="0"/>
            </a:br>
            <a:r>
              <a:rPr lang="en-US" dirty="0"/>
              <a:t>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Polylang</a:t>
            </a:r>
            <a:r>
              <a:rPr lang="en-US" dirty="0"/>
              <a:t>"</a:t>
            </a:r>
            <a:br>
              <a:rPr lang="en-US" dirty="0"/>
            </a:br>
            <a:r>
              <a:rPr lang="en-US" dirty="0"/>
              <a:t>plugin</a:t>
            </a:r>
          </a:p>
          <a:p>
            <a:endParaRPr lang="en-US" dirty="0"/>
          </a:p>
          <a:p>
            <a:r>
              <a:rPr lang="en-US" dirty="0"/>
              <a:t>Add at least 2 languages</a:t>
            </a:r>
            <a:br>
              <a:rPr lang="en-US" dirty="0"/>
            </a:br>
            <a:r>
              <a:rPr lang="en-US" dirty="0"/>
              <a:t>(e.g. EN + BG)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Polylang</a:t>
            </a:r>
            <a:r>
              <a:rPr lang="en-US" dirty="0"/>
              <a:t> – Translate WP Sites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3351212" y="1295400"/>
            <a:ext cx="8325133" cy="2012949"/>
            <a:chOff x="2438769" y="1820679"/>
            <a:chExt cx="7682782" cy="18576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769" y="1820679"/>
              <a:ext cx="2276793" cy="1857634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1012" y="1826502"/>
              <a:ext cx="4560539" cy="1851811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>
              <a:off x="4850609" y="2515291"/>
              <a:ext cx="572502" cy="4684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212" y="3810000"/>
            <a:ext cx="8325133" cy="235333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823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Translate</a:t>
            </a:r>
            <a:r>
              <a:rPr lang="en-GB" dirty="0"/>
              <a:t> posts / pages</a:t>
            </a:r>
          </a:p>
          <a:p>
            <a:pPr lvl="1"/>
            <a:r>
              <a:rPr lang="en-GB" dirty="0"/>
              <a:t>Side-by-side pages / posts</a:t>
            </a:r>
          </a:p>
          <a:p>
            <a:pPr>
              <a:spcBef>
                <a:spcPts val="1800"/>
              </a:spcBef>
            </a:pPr>
            <a:r>
              <a:rPr lang="en-GB" dirty="0"/>
              <a:t>Language sidebar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widget</a:t>
            </a:r>
          </a:p>
          <a:p>
            <a:pPr>
              <a:spcBef>
                <a:spcPts val="1800"/>
              </a:spcBef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String </a:t>
            </a:r>
            <a:r>
              <a:rPr lang="en-GB" dirty="0"/>
              <a:t>translations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Translate Posts / Pages / Strings / Others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950" y="1130336"/>
            <a:ext cx="3197255" cy="2342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612" y="1471409"/>
            <a:ext cx="3581400" cy="31999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567"/>
          <a:stretch/>
        </p:blipFill>
        <p:spPr>
          <a:xfrm>
            <a:off x="897802" y="4420450"/>
            <a:ext cx="10073410" cy="19803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19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5562600"/>
            <a:ext cx="10972800" cy="820600"/>
          </a:xfrm>
        </p:spPr>
        <p:txBody>
          <a:bodyPr/>
          <a:lstStyle/>
          <a:p>
            <a:r>
              <a:rPr lang="en-US" dirty="0"/>
              <a:t>Other WordPress Plugins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89386" y="958646"/>
            <a:ext cx="8115026" cy="4146754"/>
            <a:chOff x="6397580" y="3733800"/>
            <a:chExt cx="5070088" cy="25908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3896" y="3733800"/>
              <a:ext cx="3943772" cy="2590800"/>
            </a:xfrm>
            <a:prstGeom prst="rect">
              <a:avLst/>
            </a:prstGeom>
          </p:spPr>
        </p:pic>
        <p:pic>
          <p:nvPicPr>
            <p:cNvPr id="9" name="Picture 2" descr="Свързано изображение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580" y="4419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578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Timeline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Modify </a:t>
            </a:r>
            <a:r>
              <a:rPr lang="en-US" dirty="0" smtClean="0">
                <a:solidFill>
                  <a:schemeClr val="tx2"/>
                </a:solidFill>
              </a:rPr>
              <a:t>Layout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Change </a:t>
            </a:r>
            <a:r>
              <a:rPr lang="en-US" dirty="0" smtClean="0">
                <a:solidFill>
                  <a:schemeClr val="tx2"/>
                </a:solidFill>
              </a:rPr>
              <a:t>visible </a:t>
            </a:r>
            <a:r>
              <a:rPr lang="en-US" dirty="0">
                <a:solidFill>
                  <a:schemeClr val="tx2"/>
                </a:solidFill>
              </a:rPr>
              <a:t>items </a:t>
            </a:r>
            <a:r>
              <a:rPr lang="en-US" dirty="0" smtClean="0">
                <a:solidFill>
                  <a:schemeClr val="tx2"/>
                </a:solidFill>
              </a:rPr>
              <a:t>limit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Choose date format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Display anchors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Create event group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tx2"/>
                </a:solidFill>
                <a:hlinkClick r:id="rId2"/>
              </a:rPr>
              <a:t>wordpress.org/plugins/tm-timeline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 Events of Business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1151121"/>
            <a:ext cx="4648200" cy="46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9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Designer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Fully </a:t>
            </a:r>
            <a:r>
              <a:rPr lang="en-US" dirty="0" smtClean="0">
                <a:solidFill>
                  <a:schemeClr val="tx2"/>
                </a:solidFill>
              </a:rPr>
              <a:t>Responsive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Cross Browsers </a:t>
            </a:r>
            <a:r>
              <a:rPr lang="en-US" dirty="0" smtClean="0">
                <a:solidFill>
                  <a:schemeClr val="tx2"/>
                </a:solidFill>
              </a:rPr>
              <a:t>Support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6 Default Blog </a:t>
            </a:r>
            <a:r>
              <a:rPr lang="en-US" dirty="0" smtClean="0">
                <a:solidFill>
                  <a:schemeClr val="tx2"/>
                </a:solidFill>
              </a:rPr>
              <a:t>Templates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Style your </a:t>
            </a:r>
            <a:r>
              <a:rPr lang="en-US" dirty="0" smtClean="0">
                <a:solidFill>
                  <a:schemeClr val="tx2"/>
                </a:solidFill>
              </a:rPr>
              <a:t>content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Custom CSS </a:t>
            </a:r>
            <a:r>
              <a:rPr lang="en-US" dirty="0" smtClean="0">
                <a:solidFill>
                  <a:schemeClr val="tx2"/>
                </a:solidFill>
              </a:rPr>
              <a:t>support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wordpress.org/plugins/blog-designer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 WP Blog</a:t>
            </a:r>
            <a:endParaRPr lang="en-US" dirty="0"/>
          </a:p>
        </p:txBody>
      </p:sp>
      <p:pic>
        <p:nvPicPr>
          <p:cNvPr id="1026" name="Picture 2" descr="Image result for blog designer dem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2" y="1066800"/>
            <a:ext cx="6521335" cy="459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15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4760999" cy="5570355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All-in-One WP Migration </a:t>
            </a:r>
            <a:r>
              <a:rPr lang="en-GB" dirty="0"/>
              <a:t>– backup / restore WordPress sites</a:t>
            </a:r>
          </a:p>
          <a:p>
            <a:pPr lvl="1"/>
            <a:r>
              <a:rPr lang="en-US" dirty="0"/>
              <a:t>Export / import your database, media files, plugins, and themes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dirty="0">
                <a:hlinkClick r:id="rId2"/>
              </a:rPr>
              <a:t>https://wordpress.org/plugins/all-in-one-wp-migration/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a WP Web Site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412" y="1295400"/>
            <a:ext cx="6637147" cy="4267200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854" y="3429000"/>
            <a:ext cx="3889106" cy="2895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695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Caching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plugins – speed-up page loading</a:t>
            </a: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HyperCache Extended </a:t>
            </a:r>
            <a:r>
              <a:rPr lang="en-US" sz="3000" dirty="0"/>
              <a:t>– </a:t>
            </a:r>
            <a:r>
              <a:rPr lang="en-US" sz="3000" dirty="0">
                <a:hlinkClick r:id="rId2"/>
              </a:rPr>
              <a:t>https://wordpress.org/plugins/hyper-cache-extended/</a:t>
            </a:r>
            <a:r>
              <a:rPr lang="en-US" sz="3000" dirty="0"/>
              <a:t> </a:t>
            </a:r>
          </a:p>
          <a:p>
            <a:pPr lvl="1"/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WP Super Cache </a:t>
            </a:r>
            <a:r>
              <a:rPr lang="en-US" sz="3000" dirty="0"/>
              <a:t>– </a:t>
            </a:r>
            <a:r>
              <a:rPr lang="en-US" sz="3000" dirty="0">
                <a:hlinkClick r:id="rId3"/>
              </a:rPr>
              <a:t>https://wordpress.org/plugins/wp-super-cache/</a:t>
            </a:r>
            <a:endParaRPr lang="en-US" sz="3000" dirty="0"/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Widget Context </a:t>
            </a:r>
            <a:r>
              <a:rPr lang="en-GB" dirty="0"/>
              <a:t>– show / hide widgets on some pages</a:t>
            </a:r>
          </a:p>
          <a:p>
            <a:pPr lvl="1"/>
            <a:r>
              <a:rPr lang="en-GB" dirty="0">
                <a:hlinkClick r:id="rId4"/>
              </a:rPr>
              <a:t>https://wordpress.org/plugins/widget-context/</a:t>
            </a:r>
            <a:endParaRPr lang="en-GB" dirty="0"/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Better Tag Cloud </a:t>
            </a:r>
            <a:r>
              <a:rPr lang="en-GB" dirty="0"/>
              <a:t>– good-looking cloud of tags</a:t>
            </a:r>
          </a:p>
          <a:p>
            <a:pPr lvl="1"/>
            <a:r>
              <a:rPr lang="en-GB" dirty="0">
                <a:hlinkClick r:id="rId5"/>
              </a:rPr>
              <a:t>https://wordpress.org/plugins/nktagcloud/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Plugins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01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WordPress plugins </a:t>
            </a:r>
            <a:r>
              <a:rPr lang="en-US" dirty="0"/>
              <a:t>extend WP build-in functionality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Add admin sections / widgets / short codes / other functionality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Popular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WP plugins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Forms, sliders, galleries, forums, SEO,</a:t>
            </a:r>
            <a:br>
              <a:rPr lang="en-US" dirty="0"/>
            </a:br>
            <a:r>
              <a:rPr lang="en-US" dirty="0"/>
              <a:t>e-commerce, caching, widgets, etc.</a:t>
            </a:r>
          </a:p>
          <a:p>
            <a:pPr lvl="1">
              <a:lnSpc>
                <a:spcPct val="110000"/>
              </a:lnSpc>
            </a:pPr>
            <a:r>
              <a:rPr lang="en-US" noProof="1" smtClean="0"/>
              <a:t>Smart Slider 3, </a:t>
            </a:r>
            <a:r>
              <a:rPr lang="en-US" noProof="1"/>
              <a:t>NextGEN Gallery, BBPress,</a:t>
            </a:r>
            <a:br>
              <a:rPr lang="en-US" noProof="1"/>
            </a:br>
            <a:r>
              <a:rPr lang="en-US" noProof="1"/>
              <a:t>Yoast SEO, wooCommerce, …</a:t>
            </a:r>
          </a:p>
          <a:p>
            <a:pPr>
              <a:lnSpc>
                <a:spcPct val="110000"/>
              </a:lnSpc>
            </a:pPr>
            <a:r>
              <a:rPr lang="en-US" dirty="0"/>
              <a:t>Thousands of WP plugins (free and paid)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Just find the correct one for your case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847012" y="3124200"/>
            <a:ext cx="3967428" cy="2943298"/>
            <a:chOff x="7870484" y="3352800"/>
            <a:chExt cx="3791856" cy="2813047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484" y="3352800"/>
              <a:ext cx="3791856" cy="2813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0534" y="5093778"/>
              <a:ext cx="1002222" cy="1002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77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WordPress Plugins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https://softuni.bg/courses/wordpress-basics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5050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2" y="4924425"/>
            <a:ext cx="10972800" cy="820600"/>
          </a:xfrm>
        </p:spPr>
        <p:txBody>
          <a:bodyPr/>
          <a:lstStyle/>
          <a:p>
            <a:r>
              <a:rPr lang="en-US" dirty="0"/>
              <a:t>WordPress Plugins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Philosophy and Basic Concepts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897" y="1123645"/>
            <a:ext cx="5249160" cy="3448355"/>
          </a:xfrm>
          <a:prstGeom prst="rect">
            <a:avLst/>
          </a:prstGeom>
        </p:spPr>
      </p:pic>
      <p:pic>
        <p:nvPicPr>
          <p:cNvPr id="11" name="Picture 2" descr="Свързано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039" y="2559627"/>
            <a:ext cx="2164773" cy="216477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Свързано изображени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53239" y="2635827"/>
            <a:ext cx="2164774" cy="216477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49215">
            <a:off x="2276971" y="741687"/>
            <a:ext cx="1889421" cy="18491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4342">
            <a:off x="7144625" y="914400"/>
            <a:ext cx="1579001" cy="16094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9514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15" y="3276600"/>
            <a:ext cx="6302818" cy="22052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3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3"/>
              </a:rPr>
              <a:t>softuni.bg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  <a:endParaRPr lang="bg-BG" dirty="0"/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hlinkClick r:id="rId4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5"/>
              </a:rPr>
              <a:t>facebook.com/</a:t>
            </a:r>
            <a:r>
              <a:rPr lang="en-US" noProof="1">
                <a:solidFill>
                  <a:prstClr val="white"/>
                </a:solidFill>
                <a:hlinkClick r:id="rId5"/>
              </a:rPr>
              <a:t>SoftwareUniversity</a:t>
            </a:r>
            <a:endParaRPr lang="en-US" sz="2800" noProof="1">
              <a:solidFill>
                <a:schemeClr val="tx2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prstClr val="white"/>
                </a:solidFill>
                <a:hlinkClick r:id="rId6"/>
              </a:rPr>
              <a:t>softuni.bg/forum</a:t>
            </a:r>
            <a:endParaRPr lang="en-US" dirty="0">
              <a:solidFill>
                <a:prstClr val="white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3" tooltip="Software University Foundation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149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WordPress plugins </a:t>
            </a:r>
            <a:r>
              <a:rPr lang="en-US" dirty="0"/>
              <a:t>are additional WP components</a:t>
            </a:r>
          </a:p>
          <a:p>
            <a:pPr>
              <a:lnSpc>
                <a:spcPct val="100000"/>
              </a:lnSpc>
            </a:pPr>
            <a:r>
              <a:rPr lang="en-US" dirty="0"/>
              <a:t>Plugins add non-existing functionality / modify WP behavior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admin menus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admin forms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widgets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UI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short codes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 Plugins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39" y="3886200"/>
            <a:ext cx="3129076" cy="1018308"/>
          </a:xfrm>
          <a:prstGeom prst="rect">
            <a:avLst/>
          </a:prstGeom>
          <a:ln>
            <a:solidFill>
              <a:schemeClr val="tx1">
                <a:lumMod val="8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39" y="5162204"/>
            <a:ext cx="6400800" cy="12500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921" y="3886200"/>
            <a:ext cx="2945618" cy="10183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939" y="2743201"/>
            <a:ext cx="3748473" cy="366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WordPress official plugin directory: </a:t>
            </a:r>
            <a:r>
              <a:rPr lang="en-US" sz="3200" dirty="0">
                <a:hlinkClick r:id="rId2"/>
              </a:rPr>
              <a:t>https://wordpress.org/plugins/</a:t>
            </a:r>
            <a:r>
              <a:rPr lang="en-US" sz="3200" dirty="0"/>
              <a:t> </a:t>
            </a:r>
          </a:p>
          <a:p>
            <a:pPr lvl="1"/>
            <a:r>
              <a:rPr lang="en-US" sz="3000" dirty="0"/>
              <a:t>Find plugin / install it / activate it</a:t>
            </a:r>
          </a:p>
          <a:p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4" name="Picture 2" descr="Резултат с изображение за wp plugi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6612" y="2590800"/>
            <a:ext cx="5448300" cy="3761423"/>
          </a:xfrm>
          <a:ln>
            <a:solidFill>
              <a:schemeClr val="tx1">
                <a:lumMod val="65000"/>
              </a:schemeClr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WP Plugins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212" y="2590800"/>
            <a:ext cx="4557227" cy="3761423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872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5212" y="5334000"/>
            <a:ext cx="10073410" cy="820600"/>
          </a:xfrm>
        </p:spPr>
        <p:txBody>
          <a:bodyPr/>
          <a:lstStyle/>
          <a:p>
            <a:r>
              <a:rPr lang="en-US" dirty="0"/>
              <a:t>WordPress Sliders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29" y="1828800"/>
            <a:ext cx="4768872" cy="24551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5" y="1676400"/>
            <a:ext cx="3240517" cy="2810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412" y="1676400"/>
            <a:ext cx="4712983" cy="281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47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Slider 3 </a:t>
            </a:r>
            <a:r>
              <a:rPr lang="en-US" dirty="0"/>
              <a:t>Plugin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6238473" y="2139226"/>
            <a:ext cx="373611" cy="327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3" name="Right Arrow 9"/>
          <p:cNvSpPr/>
          <p:nvPr/>
        </p:nvSpPr>
        <p:spPr>
          <a:xfrm>
            <a:off x="5315606" y="4923868"/>
            <a:ext cx="373611" cy="327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32" y="1318770"/>
            <a:ext cx="5181600" cy="1984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412" y="1295400"/>
            <a:ext cx="4138613" cy="20311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8" y="3571991"/>
            <a:ext cx="3200400" cy="30311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825" y="3651680"/>
            <a:ext cx="4125002" cy="28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0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Include Slider in "Twenty Seventeen" Theme</a:t>
            </a:r>
            <a:endParaRPr lang="en-GB" sz="3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0004864" y="1188235"/>
            <a:ext cx="1663696" cy="1910591"/>
            <a:chOff x="10004864" y="1188235"/>
            <a:chExt cx="1663696" cy="191059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b="21572"/>
            <a:stretch/>
          </p:blipFill>
          <p:spPr>
            <a:xfrm>
              <a:off x="10004864" y="1188235"/>
              <a:ext cx="1663696" cy="1910591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0004864" y="2153598"/>
              <a:ext cx="1663696" cy="476458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932612" y="1268678"/>
            <a:ext cx="2664183" cy="1749704"/>
            <a:chOff x="6932612" y="1526896"/>
            <a:chExt cx="2664183" cy="174970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2612" y="1526896"/>
              <a:ext cx="2664183" cy="1749704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15" name="Rectangle 14"/>
            <p:cNvSpPr/>
            <p:nvPr/>
          </p:nvSpPr>
          <p:spPr>
            <a:xfrm>
              <a:off x="6932612" y="1526896"/>
              <a:ext cx="1524000" cy="362520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532811" y="2925620"/>
              <a:ext cx="1063983" cy="342537"/>
            </a:xfrm>
            <a:prstGeom prst="rect">
              <a:avLst/>
            </a:prstGeom>
            <a:noFill/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12" y="3967483"/>
            <a:ext cx="5709962" cy="22758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012" y="1141750"/>
            <a:ext cx="3387047" cy="24015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0412" y="4876799"/>
            <a:ext cx="2743200" cy="457201"/>
          </a:xfrm>
          <a:prstGeom prst="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760" y="3941806"/>
            <a:ext cx="4876800" cy="232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2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3875</TotalTime>
  <Words>794</Words>
  <Application>Microsoft Office PowerPoint</Application>
  <PresentationFormat>Custom</PresentationFormat>
  <Paragraphs>200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Wingdings</vt:lpstr>
      <vt:lpstr>Wingdings 2</vt:lpstr>
      <vt:lpstr>SoftUni 16x9</vt:lpstr>
      <vt:lpstr>WordPress Plugins</vt:lpstr>
      <vt:lpstr>Table of Contents</vt:lpstr>
      <vt:lpstr>Have a Question?</vt:lpstr>
      <vt:lpstr>WordPress Plugins</vt:lpstr>
      <vt:lpstr>WordPress Plugins</vt:lpstr>
      <vt:lpstr>Installing WP Plugins</vt:lpstr>
      <vt:lpstr>WordPress Sliders</vt:lpstr>
      <vt:lpstr>Smart Slider 3 Plugin</vt:lpstr>
      <vt:lpstr>Include Slider in "Twenty Seventeen" Theme</vt:lpstr>
      <vt:lpstr>Slider Revolution</vt:lpstr>
      <vt:lpstr>WordPress Forms Plugins</vt:lpstr>
      <vt:lpstr>Contact Form 7</vt:lpstr>
      <vt:lpstr>Using an Anti-Spam Capture (reCAPTCHA)</vt:lpstr>
      <vt:lpstr>Contact Form 7 &amp; Mail Setup</vt:lpstr>
      <vt:lpstr>Database for Contact Form 7</vt:lpstr>
      <vt:lpstr>Caldera Forms – Form Builder for WP</vt:lpstr>
      <vt:lpstr>WordPress Polls (Vote for a Question)</vt:lpstr>
      <vt:lpstr>YOP Poll</vt:lpstr>
      <vt:lpstr>NextGEN Gallery</vt:lpstr>
      <vt:lpstr>NextGEN Gallery</vt:lpstr>
      <vt:lpstr>Pages holding Galleries</vt:lpstr>
      <vt:lpstr>bbPress Plugin</vt:lpstr>
      <vt:lpstr>Install bbPress</vt:lpstr>
      <vt:lpstr>Create bbPress Forum</vt:lpstr>
      <vt:lpstr>Customize the bbPress Forum</vt:lpstr>
      <vt:lpstr>eCommerce Plugins for WP</vt:lpstr>
      <vt:lpstr>wooCommerce – the #1 e-commerce for WP</vt:lpstr>
      <vt:lpstr>WordPress SEO</vt:lpstr>
      <vt:lpstr>SEO Plugins: Yoast SEO</vt:lpstr>
      <vt:lpstr>Multi-Language WP Plugins</vt:lpstr>
      <vt:lpstr>Polylang – Translate WP Sites</vt:lpstr>
      <vt:lpstr>Translate Posts / Pages / Strings / Others</vt:lpstr>
      <vt:lpstr>Other WordPress Plugins</vt:lpstr>
      <vt:lpstr>Show Events of Business</vt:lpstr>
      <vt:lpstr>Design a WP Blog</vt:lpstr>
      <vt:lpstr>Move a WP Web Site</vt:lpstr>
      <vt:lpstr>Other Plugins</vt:lpstr>
      <vt:lpstr>Summary</vt:lpstr>
      <vt:lpstr>WordPress Plugins</vt:lpstr>
      <vt:lpstr>License</vt:lpstr>
      <vt:lpstr>Free Trainings @ Software University</vt:lpstr>
    </vt:vector>
  </TitlesOfParts>
  <Manager/>
  <Company>Software University Foundation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WordPress Plugins</dc:title>
  <dc:subject>WordPress Training Course</dc:subject>
  <dc:creator>Software University Foundation</dc:creator>
  <cp:keywords>WordPress, WP, CMS, Web, SoftUni, Software University, programming, software development, software engineering, course, Web development</cp:keywords>
  <dc:description>WordPress Basics course at SoftUni - https://softuni.bg/courses/wordpress-basics</dc:description>
  <cp:lastModifiedBy>Kristiyan Pamidov</cp:lastModifiedBy>
  <cp:revision>189</cp:revision>
  <dcterms:created xsi:type="dcterms:W3CDTF">2014-01-02T17:00:34Z</dcterms:created>
  <dcterms:modified xsi:type="dcterms:W3CDTF">2017-08-03T12:57:03Z</dcterms:modified>
  <cp:category>WordPress; WP; Web; CMS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